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4"/>
  </p:notesMasterIdLst>
  <p:handoutMasterIdLst>
    <p:handoutMasterId r:id="rId95"/>
  </p:handoutMasterIdLst>
  <p:sldIdLst>
    <p:sldId id="959" r:id="rId9"/>
    <p:sldId id="985" r:id="rId10"/>
    <p:sldId id="952" r:id="rId11"/>
    <p:sldId id="986" r:id="rId12"/>
    <p:sldId id="824" r:id="rId13"/>
    <p:sldId id="826" r:id="rId14"/>
    <p:sldId id="827" r:id="rId15"/>
    <p:sldId id="878" r:id="rId16"/>
    <p:sldId id="831" r:id="rId17"/>
    <p:sldId id="834" r:id="rId18"/>
    <p:sldId id="879" r:id="rId19"/>
    <p:sldId id="832" r:id="rId20"/>
    <p:sldId id="880" r:id="rId21"/>
    <p:sldId id="833" r:id="rId22"/>
    <p:sldId id="851" r:id="rId23"/>
    <p:sldId id="836" r:id="rId24"/>
    <p:sldId id="837" r:id="rId25"/>
    <p:sldId id="949" r:id="rId26"/>
    <p:sldId id="881" r:id="rId27"/>
    <p:sldId id="932" r:id="rId28"/>
    <p:sldId id="882" r:id="rId29"/>
    <p:sldId id="835" r:id="rId30"/>
    <p:sldId id="852" r:id="rId31"/>
    <p:sldId id="828" r:id="rId32"/>
    <p:sldId id="974" r:id="rId33"/>
    <p:sldId id="969" r:id="rId34"/>
    <p:sldId id="971" r:id="rId35"/>
    <p:sldId id="972" r:id="rId36"/>
    <p:sldId id="968" r:id="rId37"/>
    <p:sldId id="970" r:id="rId38"/>
    <p:sldId id="973" r:id="rId39"/>
    <p:sldId id="967" r:id="rId40"/>
    <p:sldId id="898" r:id="rId41"/>
    <p:sldId id="975" r:id="rId42"/>
    <p:sldId id="421" r:id="rId43"/>
    <p:sldId id="339" r:id="rId44"/>
    <p:sldId id="900" r:id="rId45"/>
    <p:sldId id="343" r:id="rId46"/>
    <p:sldId id="344" r:id="rId47"/>
    <p:sldId id="345" r:id="rId48"/>
    <p:sldId id="347" r:id="rId49"/>
    <p:sldId id="348" r:id="rId50"/>
    <p:sldId id="346" r:id="rId51"/>
    <p:sldId id="901" r:id="rId52"/>
    <p:sldId id="902" r:id="rId53"/>
    <p:sldId id="904" r:id="rId54"/>
    <p:sldId id="905" r:id="rId55"/>
    <p:sldId id="909" r:id="rId56"/>
    <p:sldId id="908" r:id="rId57"/>
    <p:sldId id="910" r:id="rId58"/>
    <p:sldId id="976" r:id="rId59"/>
    <p:sldId id="427" r:id="rId60"/>
    <p:sldId id="337" r:id="rId61"/>
    <p:sldId id="338" r:id="rId62"/>
    <p:sldId id="364" r:id="rId63"/>
    <p:sldId id="340" r:id="rId64"/>
    <p:sldId id="341" r:id="rId65"/>
    <p:sldId id="912" r:id="rId66"/>
    <p:sldId id="911" r:id="rId67"/>
    <p:sldId id="907" r:id="rId68"/>
    <p:sldId id="916" r:id="rId69"/>
    <p:sldId id="917" r:id="rId70"/>
    <p:sldId id="918" r:id="rId71"/>
    <p:sldId id="365" r:id="rId72"/>
    <p:sldId id="919" r:id="rId73"/>
    <p:sldId id="920" r:id="rId74"/>
    <p:sldId id="349" r:id="rId75"/>
    <p:sldId id="921" r:id="rId76"/>
    <p:sldId id="977" r:id="rId77"/>
    <p:sldId id="923" r:id="rId78"/>
    <p:sldId id="924" r:id="rId79"/>
    <p:sldId id="927" r:id="rId80"/>
    <p:sldId id="981" r:id="rId81"/>
    <p:sldId id="982" r:id="rId82"/>
    <p:sldId id="983" r:id="rId83"/>
    <p:sldId id="984" r:id="rId84"/>
    <p:sldId id="350" r:id="rId85"/>
    <p:sldId id="351" r:id="rId86"/>
    <p:sldId id="352" r:id="rId87"/>
    <p:sldId id="353" r:id="rId88"/>
    <p:sldId id="925" r:id="rId89"/>
    <p:sldId id="926" r:id="rId90"/>
    <p:sldId id="980" r:id="rId91"/>
    <p:sldId id="930" r:id="rId92"/>
    <p:sldId id="957"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35"/>
    <p:restoredTop sz="96793"/>
  </p:normalViewPr>
  <p:slideViewPr>
    <p:cSldViewPr snapToObjects="1">
      <p:cViewPr varScale="1">
        <p:scale>
          <a:sx n="197" d="100"/>
          <a:sy n="197" d="100"/>
        </p:scale>
        <p:origin x="640"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handoutMaster" Target="handoutMasters/handout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91069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69</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585411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539562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W4111-Intro-to-Databases-Spring-2024" TargetMode="External"/><Relationship Id="rId2" Type="http://schemas.openxmlformats.org/officeDocument/2006/relationships/hyperlink" Target="https://join.slack.com/t/dff-columbia/shared_invite/zt-2b1pggbxt-aNJUuVoKhwlgyhO~3hG2cg" TargetMode="External"/><Relationship Id="rId1" Type="http://schemas.openxmlformats.org/officeDocument/2006/relationships/slideLayout" Target="../slideLayouts/slideLayout1.xml"/><Relationship Id="rId5" Type="http://schemas.openxmlformats.org/officeDocument/2006/relationships/hyperlink" Target="https://calendar.google.com/calendar/u/0?cid=Y182OTM5MDkyMGE3YmFkZGJjMWMxZjFhYTU1NDk1MGVjNTViMmIwN2ViMzhkNzNkNDEzOTA1MTFiZjcwNjI1NDFmQGdyb3VwLmNhbGVuZGFyLmdvb2dsZS5jb20" TargetMode="External"/><Relationship Id="rId4" Type="http://schemas.openxmlformats.org/officeDocument/2006/relationships/hyperlink" Target="https://donald-f-ferguson.github.io/W4111-Intro-to-Databases-Spring-202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0.0.0.0:8001/docs" TargetMode="External"/><Relationship Id="rId2" Type="http://schemas.openxmlformats.org/officeDocument/2006/relationships/hyperlink" Target="http://0.0.0.0:8001/" TargetMode="External"/><Relationship Id="rId1" Type="http://schemas.openxmlformats.org/officeDocument/2006/relationships/slideLayout" Target="../slideLayouts/slideLayout1.xml"/><Relationship Id="rId6" Type="http://schemas.openxmlformats.org/officeDocument/2006/relationships/hyperlink" Target="http://localhost:4200/#/customer" TargetMode="External"/><Relationship Id="rId5" Type="http://schemas.openxmlformats.org/officeDocument/2006/relationships/hyperlink" Target="http://localhost:4200/#/character" TargetMode="External"/><Relationship Id="rId4" Type="http://schemas.openxmlformats.org/officeDocument/2006/relationships/hyperlink" Target="http://0.0.0.0:8001/api/characters/sansa%20star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7.tiff"/><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www.db-book.com/db7/slides-dir/index.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V02, Spring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(TBD).</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10:00 AM  (488 Computer Science Building); Sometimes also 1pm-3pm, Friday, 488 CSB.</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Ed Stem, which is available from </a:t>
            </a:r>
            <a:r>
              <a:rPr lang="en-US" sz="1200" dirty="0" err="1"/>
              <a:t>CourseWorks</a:t>
            </a:r>
            <a:r>
              <a:rPr lang="en-US" sz="1200" dirty="0"/>
              <a:t>. </a:t>
            </a:r>
            <a:br>
              <a:rPr lang="en-US" sz="1200" dirty="0"/>
            </a:br>
            <a:r>
              <a:rPr lang="en-US" sz="1200" dirty="0"/>
              <a:t>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2"/>
              </a:rPr>
              <a:t>Slack</a:t>
            </a:r>
            <a:r>
              <a:rPr lang="en-US" sz="1200" dirty="0"/>
              <a:t>. Subscribe to the channel #w4111S24.</a:t>
            </a:r>
          </a:p>
          <a:p>
            <a:pPr lvl="1">
              <a:spcBef>
                <a:spcPts val="0"/>
              </a:spcBef>
              <a:spcAft>
                <a:spcPts val="300"/>
              </a:spcAft>
            </a:pPr>
            <a:r>
              <a:rPr lang="en-US" sz="1200" dirty="0"/>
              <a:t>The course lectures, sample code, etc. will be in a </a:t>
            </a:r>
            <a:r>
              <a:rPr lang="en-US" sz="1200" dirty="0">
                <a:hlinkClick r:id="rId3"/>
              </a:rPr>
              <a:t>GitHub</a:t>
            </a:r>
            <a:r>
              <a:rPr lang="en-US" sz="1200" dirty="0"/>
              <a:t> repository.</a:t>
            </a:r>
          </a:p>
          <a:p>
            <a:pPr lvl="1">
              <a:spcBef>
                <a:spcPts val="0"/>
              </a:spcBef>
              <a:spcAft>
                <a:spcPts val="300"/>
              </a:spcAft>
            </a:pPr>
            <a:r>
              <a:rPr lang="en-US" sz="1200" dirty="0"/>
              <a:t>The course </a:t>
            </a:r>
            <a:r>
              <a:rPr lang="en-US" sz="1200" dirty="0">
                <a:hlinkClick r:id="rId4"/>
              </a:rPr>
              <a:t>website</a:t>
            </a:r>
            <a:r>
              <a:rPr lang="en-US" sz="1200" dirty="0"/>
              <a:t> provides additional information. </a:t>
            </a:r>
          </a:p>
          <a:p>
            <a:pPr lvl="1">
              <a:spcBef>
                <a:spcPts val="0"/>
              </a:spcBef>
              <a:spcAft>
                <a:spcPts val="300"/>
              </a:spcAft>
            </a:pPr>
            <a:r>
              <a:rPr lang="en-US" sz="1200" dirty="0"/>
              <a:t>There will be a </a:t>
            </a:r>
            <a:r>
              <a:rPr lang="en-US" sz="1200" dirty="0">
                <a:hlinkClick r:id="rId5"/>
              </a:rPr>
              <a:t>course calendar</a:t>
            </a:r>
            <a:r>
              <a:rPr lang="en-US" sz="1200" dirty="0"/>
              <a:t> with OHs, assignments, exams, …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270732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V02, Spring 2024</a:t>
            </a:r>
            <a:br>
              <a:rPr lang="en-US" altLang="en-US" sz="3200" i="1" dirty="0"/>
            </a:br>
            <a:r>
              <a:rPr lang="en-US" altLang="en-US" sz="2800" i="1" dirty="0"/>
              <a:t>Lecture 1: Introduction and Foundational Concepts</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ectangle: Rounded Corners 2">
            <a:extLst>
              <a:ext uri="{FF2B5EF4-FFF2-40B4-BE49-F238E27FC236}">
                <a16:creationId xmlns:a16="http://schemas.microsoft.com/office/drawing/2014/main" id="{2EF87AA6-2E79-3998-45F5-C66F114572A6}"/>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1959019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94 -100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57664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Motivating Examples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dirty="0"/>
              <a:t>Operational/Interactive:</a:t>
            </a:r>
          </a:p>
          <a:p>
            <a:pPr lvl="1"/>
            <a:r>
              <a:rPr lang="en-US" dirty="0"/>
              <a:t>Users and roles can create, retrieve, update, search and delete “records.”</a:t>
            </a:r>
          </a:p>
          <a:p>
            <a:pPr lvl="1"/>
            <a:r>
              <a:rPr lang="en-US" dirty="0"/>
              <a:t>Examples: SSOL, ATMs, … …</a:t>
            </a:r>
          </a:p>
          <a:p>
            <a:r>
              <a:rPr lang="en-US" dirty="0"/>
              <a:t>Business Intelligence, Decision Support, …:</a:t>
            </a:r>
          </a:p>
          <a:p>
            <a:pPr lvl="1"/>
            <a:r>
              <a:rPr lang="en-US" dirty="0"/>
              <a:t>Users can perform complex queries and analyze a lot of data to generate a report, make a decision, … …</a:t>
            </a:r>
          </a:p>
          <a:p>
            <a:pPr lvl="1"/>
            <a:r>
              <a:rPr lang="en-US" dirty="0"/>
              <a:t>Examples: Build AI/ML training data, dashboards, … …</a:t>
            </a:r>
          </a:p>
          <a:p>
            <a:r>
              <a:rPr lang="en-US" dirty="0"/>
              <a:t>One of our major examples this semester will be IMDB and Game of Thrones:</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2"/>
              </a:rPr>
              <a:t>https://developer.imdb.com/non-commercial-datasets/</a:t>
            </a:r>
            <a:endParaRPr lang="en-US" dirty="0"/>
          </a:p>
          <a:p>
            <a:r>
              <a:rPr lang="en-US"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dirty="0"/>
              <a:t>The “fun” stuff in data science and AI/ML is the “tip of the iceberg.”</a:t>
            </a:r>
          </a:p>
          <a:p>
            <a:r>
              <a:rPr lang="en-US" dirty="0"/>
              <a:t>Data engineering is a necessary condition for producing analyzable data.</a:t>
            </a:r>
            <a:br>
              <a:rPr lang="en-US" dirty="0"/>
            </a:br>
            <a:r>
              <a:rPr lang="en-US" dirty="0"/>
              <a:t>This is often more than 80% of the hard work.</a:t>
            </a:r>
          </a:p>
          <a:p>
            <a:r>
              <a:rPr lang="en-US"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3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8F9DA-1ABD-BD6E-EFA8-E3289C6AA65C}"/>
              </a:ext>
            </a:extLst>
          </p:cNvPr>
          <p:cNvSpPr>
            <a:spLocks noGrp="1"/>
          </p:cNvSpPr>
          <p:nvPr>
            <p:ph idx="1"/>
          </p:nvPr>
        </p:nvSpPr>
        <p:spPr/>
        <p:txBody>
          <a:bodyPr/>
          <a:lstStyle/>
          <a:p>
            <a:r>
              <a:rPr lang="en-US" dirty="0"/>
              <a:t>/Users/</a:t>
            </a:r>
            <a:r>
              <a:rPr lang="en-US" dirty="0" err="1"/>
              <a:t>donaldferguson</a:t>
            </a:r>
            <a:r>
              <a:rPr lang="en-US" dirty="0"/>
              <a:t>/Dropbox/000/000-Columbia/2024-Spring/W4111-Intro-to-Databases-Spring-2024/Lectures/s-2024-Lecture-1/s-2024-w4111-examples.ipynb</a:t>
            </a:r>
          </a:p>
          <a:p>
            <a:endParaRPr lang="en-US" dirty="0"/>
          </a:p>
          <a:p>
            <a:endParaRPr lang="en-US" dirty="0"/>
          </a:p>
          <a:p>
            <a:r>
              <a:rPr lang="en-US" dirty="0"/>
              <a:t>Skip for now.</a:t>
            </a:r>
          </a:p>
        </p:txBody>
      </p:sp>
      <p:sp>
        <p:nvSpPr>
          <p:cNvPr id="3" name="Title 2">
            <a:extLst>
              <a:ext uri="{FF2B5EF4-FFF2-40B4-BE49-F238E27FC236}">
                <a16:creationId xmlns:a16="http://schemas.microsoft.com/office/drawing/2014/main" id="{AD9D72CF-1E33-188C-19E1-8F21AE5AF2AF}"/>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870167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F712A-7DB1-8A92-C1B9-492D7DE62950}"/>
              </a:ext>
            </a:extLst>
          </p:cNvPr>
          <p:cNvSpPr>
            <a:spLocks noGrp="1"/>
          </p:cNvSpPr>
          <p:nvPr>
            <p:ph idx="1"/>
          </p:nvPr>
        </p:nvSpPr>
        <p:spPr>
          <a:xfrm>
            <a:off x="152400" y="552450"/>
            <a:ext cx="8839200" cy="4038600"/>
          </a:xfrm>
        </p:spPr>
        <p:txBody>
          <a:bodyPr/>
          <a:lstStyle/>
          <a:p>
            <a:r>
              <a:rPr lang="en-US" sz="1800" dirty="0"/>
              <a:t>Show “code:”</a:t>
            </a:r>
          </a:p>
          <a:p>
            <a:pPr lvl="1"/>
            <a:r>
              <a:rPr lang="en-US" sz="1600" dirty="0"/>
              <a:t>PyCharm:</a:t>
            </a:r>
            <a:br>
              <a:rPr lang="en-US" sz="1600" dirty="0"/>
            </a:br>
            <a:r>
              <a:rPr lang="en-US" sz="1600" dirty="0"/>
              <a:t>/Users/</a:t>
            </a:r>
            <a:r>
              <a:rPr lang="en-US" sz="1600" dirty="0" err="1"/>
              <a:t>donaldferguson</a:t>
            </a:r>
            <a:r>
              <a:rPr lang="en-US" sz="1600" dirty="0"/>
              <a:t>/Dropbox/000-NewProjects/W4111-FastAPI-IMDB-Solution</a:t>
            </a:r>
          </a:p>
          <a:p>
            <a:pPr lvl="1"/>
            <a:r>
              <a:rPr lang="en-US" sz="1600" dirty="0"/>
              <a:t>WebStorm:</a:t>
            </a:r>
            <a:br>
              <a:rPr lang="en-US" sz="1600" dirty="0"/>
            </a:br>
            <a:r>
              <a:rPr lang="en-US" sz="1600" dirty="0"/>
              <a:t>/Users/</a:t>
            </a:r>
            <a:r>
              <a:rPr lang="en-US" sz="1600" dirty="0" err="1"/>
              <a:t>donaldferguson</a:t>
            </a:r>
            <a:r>
              <a:rPr lang="en-US" sz="1600" dirty="0"/>
              <a:t>/Dropbox/000-NewProjects/current-dashboard</a:t>
            </a:r>
          </a:p>
          <a:p>
            <a:pPr lvl="1"/>
            <a:r>
              <a:rPr lang="en-US" sz="1600" dirty="0" err="1"/>
              <a:t>DataGrip</a:t>
            </a:r>
            <a:r>
              <a:rPr lang="en-US" sz="1600" dirty="0"/>
              <a:t>:</a:t>
            </a:r>
            <a:br>
              <a:rPr lang="en-US" sz="1600" dirty="0"/>
            </a:br>
            <a:r>
              <a:rPr lang="en-US" sz="1600" dirty="0">
                <a:solidFill>
                  <a:srgbClr val="6A8759"/>
                </a:solidFill>
                <a:effectLst/>
              </a:rPr>
              <a:t>s23_got_clean, </a:t>
            </a:r>
            <a:br>
              <a:rPr lang="en-US" sz="1600" dirty="0">
                <a:solidFill>
                  <a:srgbClr val="6A8759"/>
                </a:solidFill>
                <a:effectLst/>
              </a:rPr>
            </a:br>
            <a:r>
              <a:rPr lang="en-US" sz="1600" dirty="0">
                <a:solidFill>
                  <a:srgbClr val="6A8759"/>
                </a:solidFill>
                <a:effectLst/>
              </a:rPr>
              <a:t>S23_Classic_Models</a:t>
            </a:r>
          </a:p>
          <a:p>
            <a:r>
              <a:rPr lang="en-US" sz="1800" dirty="0"/>
              <a:t>Show execution:</a:t>
            </a:r>
          </a:p>
          <a:p>
            <a:pPr lvl="1"/>
            <a:r>
              <a:rPr lang="en-US" sz="1600" dirty="0"/>
              <a:t>Browser, Postman, Notebook: </a:t>
            </a:r>
            <a:br>
              <a:rPr lang="en-US" sz="1600" dirty="0"/>
            </a:br>
            <a:r>
              <a:rPr lang="en-US" sz="1600" dirty="0">
                <a:hlinkClick r:id="rId2"/>
              </a:rPr>
              <a:t>http://0.0.0.0:8001/</a:t>
            </a:r>
            <a:r>
              <a:rPr lang="en-US" sz="1600" dirty="0"/>
              <a:t>, </a:t>
            </a:r>
            <a:r>
              <a:rPr lang="en-US" sz="1600" dirty="0">
                <a:hlinkClick r:id="rId3"/>
              </a:rPr>
              <a:t>http://0.0.0.0:8001/docs</a:t>
            </a:r>
            <a:r>
              <a:rPr lang="en-US" sz="1600" dirty="0"/>
              <a:t>, </a:t>
            </a:r>
            <a:r>
              <a:rPr lang="en-US" sz="1600" dirty="0">
                <a:hlinkClick r:id="rId4"/>
              </a:rPr>
              <a:t>http://0.0.0.0:8001/api/characters/sansa%20stark</a:t>
            </a:r>
            <a:endParaRPr lang="en-US" sz="1600" dirty="0"/>
          </a:p>
          <a:p>
            <a:pPr lvl="1"/>
            <a:r>
              <a:rPr lang="en-US" sz="1600" dirty="0"/>
              <a:t>Angular Application:</a:t>
            </a:r>
            <a:br>
              <a:rPr lang="en-US" sz="1600" dirty="0"/>
            </a:br>
            <a:r>
              <a:rPr lang="en-US" sz="1600" dirty="0">
                <a:hlinkClick r:id="rId5"/>
              </a:rPr>
              <a:t>http://localhost:4200/#/character</a:t>
            </a:r>
            <a:r>
              <a:rPr lang="en-US" sz="1600" dirty="0"/>
              <a:t> </a:t>
            </a:r>
            <a:br>
              <a:rPr lang="en-US" sz="1600" dirty="0"/>
            </a:br>
            <a:r>
              <a:rPr lang="en-US" sz="1600" dirty="0">
                <a:hlinkClick r:id="rId6"/>
              </a:rPr>
              <a:t>http://localhost:4200/#/customer</a:t>
            </a:r>
            <a:r>
              <a:rPr lang="en-US" sz="1600" dirty="0"/>
              <a:t>  </a:t>
            </a:r>
          </a:p>
          <a:p>
            <a:endParaRPr lang="en-US" sz="1800" dirty="0">
              <a:solidFill>
                <a:srgbClr val="6A8759"/>
              </a:solidFill>
              <a:effectLst/>
            </a:endParaRPr>
          </a:p>
        </p:txBody>
      </p:sp>
      <p:sp>
        <p:nvSpPr>
          <p:cNvPr id="3" name="Title 2">
            <a:extLst>
              <a:ext uri="{FF2B5EF4-FFF2-40B4-BE49-F238E27FC236}">
                <a16:creationId xmlns:a16="http://schemas.microsoft.com/office/drawing/2014/main" id="{3ACD9084-470B-CE19-6A71-142D05EC7F17}"/>
              </a:ext>
            </a:extLst>
          </p:cNvPr>
          <p:cNvSpPr>
            <a:spLocks noGrp="1"/>
          </p:cNvSpPr>
          <p:nvPr>
            <p:ph type="title"/>
          </p:nvPr>
        </p:nvSpPr>
        <p:spPr/>
        <p:txBody>
          <a:bodyPr/>
          <a:lstStyle/>
          <a:p>
            <a:r>
              <a:rPr lang="en-US" dirty="0"/>
              <a:t>Interactive Full Stack Application</a:t>
            </a:r>
          </a:p>
        </p:txBody>
      </p:sp>
      <p:sp>
        <p:nvSpPr>
          <p:cNvPr id="4" name="TextBox 3">
            <a:extLst>
              <a:ext uri="{FF2B5EF4-FFF2-40B4-BE49-F238E27FC236}">
                <a16:creationId xmlns:a16="http://schemas.microsoft.com/office/drawing/2014/main" id="{60C4982D-C23A-76EA-BF8F-85FD8148C640}"/>
              </a:ext>
            </a:extLst>
          </p:cNvPr>
          <p:cNvSpPr txBox="1"/>
          <p:nvPr/>
        </p:nvSpPr>
        <p:spPr>
          <a:xfrm>
            <a:off x="6172200" y="2343150"/>
            <a:ext cx="1420902" cy="369332"/>
          </a:xfrm>
          <a:prstGeom prst="rect">
            <a:avLst/>
          </a:prstGeom>
          <a:noFill/>
        </p:spPr>
        <p:txBody>
          <a:bodyPr wrap="none" rtlCol="0">
            <a:spAutoFit/>
          </a:bodyPr>
          <a:lstStyle/>
          <a:p>
            <a:r>
              <a:rPr lang="en-US" dirty="0"/>
              <a:t>Skip for Now.</a:t>
            </a:r>
          </a:p>
        </p:txBody>
      </p:sp>
    </p:spTree>
    <p:extLst>
      <p:ext uri="{BB962C8B-B14F-4D97-AF65-F5344CB8AC3E}">
        <p14:creationId xmlns:p14="http://schemas.microsoft.com/office/powerpoint/2010/main" val="355634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2024</a:t>
            </a:r>
          </a:p>
        </p:txBody>
      </p:sp>
    </p:spTree>
    <p:extLst>
      <p:ext uri="{BB962C8B-B14F-4D97-AF65-F5344CB8AC3E}">
        <p14:creationId xmlns:p14="http://schemas.microsoft.com/office/powerpoint/2010/main" val="41757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Well-Being Announcement</a:t>
            </a:r>
          </a:p>
          <a:p>
            <a:pPr algn="ctr"/>
            <a:endParaRPr lang="en-US" altLang="en-US" sz="2800" i="1" dirty="0">
              <a:solidFill>
                <a:schemeClr val="bg1"/>
              </a:solidFill>
            </a:endParaRPr>
          </a:p>
          <a:p>
            <a:pPr algn="ctr"/>
            <a:r>
              <a:rPr lang="en-US" altLang="en-US" sz="3600" i="1" dirty="0">
                <a:solidFill>
                  <a:srgbClr val="FFFF00"/>
                </a:solidFill>
              </a:rPr>
              <a:t>No peanuts, nuts, nut or peanut products,</a:t>
            </a:r>
            <a:br>
              <a:rPr lang="en-US" altLang="en-US" sz="3600" i="1" dirty="0">
                <a:solidFill>
                  <a:srgbClr val="FFFF00"/>
                </a:solidFill>
              </a:rPr>
            </a:br>
            <a:r>
              <a:rPr lang="en-US" altLang="en-US" sz="3600" i="1" dirty="0">
                <a:solidFill>
                  <a:srgbClr val="FFFF00"/>
                </a:solidFill>
              </a:rPr>
              <a:t>etc. in the classroom, office hours, … …</a:t>
            </a: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594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53740A85-89F2-118B-02A4-FB2116A74D5C}"/>
              </a:ext>
            </a:extLst>
          </p:cNvPr>
          <p:cNvCxnSpPr/>
          <p:nvPr/>
        </p:nvCxnSpPr>
        <p:spPr bwMode="auto">
          <a:xfrm flipV="1">
            <a:off x="4038600" y="1276350"/>
            <a:ext cx="13716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BD7F0B6B-2EF1-6E78-2FFF-FD313E1DD44A}"/>
              </a:ext>
            </a:extLst>
          </p:cNvPr>
          <p:cNvCxnSpPr>
            <a:cxnSpLocks/>
          </p:cNvCxnSpPr>
          <p:nvPr/>
        </p:nvCxnSpPr>
        <p:spPr bwMode="auto">
          <a:xfrm>
            <a:off x="4038600" y="1885950"/>
            <a:ext cx="1371600" cy="304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TextBox 6">
            <a:extLst>
              <a:ext uri="{FF2B5EF4-FFF2-40B4-BE49-F238E27FC236}">
                <a16:creationId xmlns:a16="http://schemas.microsoft.com/office/drawing/2014/main" id="{31C73034-5AC0-E4F4-DA9A-BF0AB959B105}"/>
              </a:ext>
            </a:extLst>
          </p:cNvPr>
          <p:cNvSpPr txBox="1"/>
          <p:nvPr/>
        </p:nvSpPr>
        <p:spPr>
          <a:xfrm>
            <a:off x="4114800" y="3638550"/>
            <a:ext cx="1606530" cy="646331"/>
          </a:xfrm>
          <a:prstGeom prst="rect">
            <a:avLst/>
          </a:prstGeom>
          <a:noFill/>
        </p:spPr>
        <p:txBody>
          <a:bodyPr wrap="none" rtlCol="0">
            <a:spAutoFit/>
          </a:bodyPr>
          <a:lstStyle/>
          <a:p>
            <a:r>
              <a:rPr lang="en-US" dirty="0"/>
              <a:t>(10101, 98988)</a:t>
            </a:r>
          </a:p>
          <a:p>
            <a:r>
              <a:rPr lang="en-US" dirty="0"/>
              <a:t>(10101,76543)</a:t>
            </a:r>
          </a:p>
        </p:txBody>
      </p:sp>
    </p:spTree>
    <p:extLst>
      <p:ext uri="{BB962C8B-B14F-4D97-AF65-F5344CB8AC3E}">
        <p14:creationId xmlns:p14="http://schemas.microsoft.com/office/powerpoint/2010/main" val="207661356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
        <p:nvSpPr>
          <p:cNvPr id="2" name="TextBox 1">
            <a:extLst>
              <a:ext uri="{FF2B5EF4-FFF2-40B4-BE49-F238E27FC236}">
                <a16:creationId xmlns:a16="http://schemas.microsoft.com/office/drawing/2014/main" id="{A0E4CA46-6ED1-0CE9-C962-FD09A0EBFE48}"/>
              </a:ext>
            </a:extLst>
          </p:cNvPr>
          <p:cNvSpPr txBox="1"/>
          <p:nvPr/>
        </p:nvSpPr>
        <p:spPr>
          <a:xfrm>
            <a:off x="1066800" y="2800350"/>
            <a:ext cx="1826013" cy="369332"/>
          </a:xfrm>
          <a:prstGeom prst="rect">
            <a:avLst/>
          </a:prstGeom>
          <a:noFill/>
        </p:spPr>
        <p:txBody>
          <a:bodyPr wrap="none" rtlCol="0">
            <a:spAutoFit/>
          </a:bodyPr>
          <a:lstStyle/>
          <a:p>
            <a:r>
              <a:rPr lang="en-US" dirty="0"/>
              <a:t>Ferguson, Donald</a:t>
            </a:r>
          </a:p>
        </p:txBody>
      </p:sp>
      <p:sp>
        <p:nvSpPr>
          <p:cNvPr id="3" name="TextBox 2">
            <a:extLst>
              <a:ext uri="{FF2B5EF4-FFF2-40B4-BE49-F238E27FC236}">
                <a16:creationId xmlns:a16="http://schemas.microsoft.com/office/drawing/2014/main" id="{347CDE05-361A-EF4C-4C28-6C1F485C5B30}"/>
              </a:ext>
            </a:extLst>
          </p:cNvPr>
          <p:cNvSpPr txBox="1"/>
          <p:nvPr/>
        </p:nvSpPr>
        <p:spPr>
          <a:xfrm>
            <a:off x="3566873" y="2827020"/>
            <a:ext cx="1043747" cy="369332"/>
          </a:xfrm>
          <a:prstGeom prst="rect">
            <a:avLst/>
          </a:prstGeom>
          <a:noFill/>
        </p:spPr>
        <p:txBody>
          <a:bodyPr wrap="none" rtlCol="0">
            <a:spAutoFit/>
          </a:bodyPr>
          <a:lstStyle/>
          <a:p>
            <a:r>
              <a:rPr lang="en-US" dirty="0"/>
              <a:t>Ferguson</a:t>
            </a:r>
          </a:p>
        </p:txBody>
      </p:sp>
      <p:sp>
        <p:nvSpPr>
          <p:cNvPr id="5" name="TextBox 4">
            <a:extLst>
              <a:ext uri="{FF2B5EF4-FFF2-40B4-BE49-F238E27FC236}">
                <a16:creationId xmlns:a16="http://schemas.microsoft.com/office/drawing/2014/main" id="{46A81746-EFF8-EF02-B85F-4630EBB96944}"/>
              </a:ext>
            </a:extLst>
          </p:cNvPr>
          <p:cNvSpPr txBox="1"/>
          <p:nvPr/>
        </p:nvSpPr>
        <p:spPr>
          <a:xfrm>
            <a:off x="4762806" y="2827020"/>
            <a:ext cx="856325" cy="369332"/>
          </a:xfrm>
          <a:prstGeom prst="rect">
            <a:avLst/>
          </a:prstGeom>
          <a:noFill/>
        </p:spPr>
        <p:txBody>
          <a:bodyPr wrap="none" rtlCol="0">
            <a:spAutoFit/>
          </a:bodyPr>
          <a:lstStyle/>
          <a:p>
            <a:r>
              <a:rPr lang="en-US" dirty="0"/>
              <a:t>Donald</a:t>
            </a:r>
          </a:p>
        </p:txBody>
      </p:sp>
      <p:sp>
        <p:nvSpPr>
          <p:cNvPr id="6" name="TextBox 5">
            <a:extLst>
              <a:ext uri="{FF2B5EF4-FFF2-40B4-BE49-F238E27FC236}">
                <a16:creationId xmlns:a16="http://schemas.microsoft.com/office/drawing/2014/main" id="{AC1D5F9D-65D2-81FA-F218-7A0603E1DA35}"/>
              </a:ext>
            </a:extLst>
          </p:cNvPr>
          <p:cNvSpPr txBox="1"/>
          <p:nvPr/>
        </p:nvSpPr>
        <p:spPr>
          <a:xfrm>
            <a:off x="6681450" y="2681573"/>
            <a:ext cx="1432893" cy="369332"/>
          </a:xfrm>
          <a:prstGeom prst="rect">
            <a:avLst/>
          </a:prstGeom>
          <a:noFill/>
        </p:spPr>
        <p:txBody>
          <a:bodyPr wrap="none" rtlCol="0">
            <a:spAutoFit/>
          </a:bodyPr>
          <a:lstStyle/>
          <a:p>
            <a:r>
              <a:rPr lang="en-US" dirty="0"/>
              <a:t>COMSW4111</a:t>
            </a:r>
          </a:p>
        </p:txBody>
      </p:sp>
    </p:spTree>
    <p:extLst>
      <p:ext uri="{BB962C8B-B14F-4D97-AF65-F5344CB8AC3E}">
        <p14:creationId xmlns:p14="http://schemas.microsoft.com/office/powerpoint/2010/main" val="1019541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1 – (Initial)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https://www.db-book.com/db7/slides-dir/index.html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190502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1: Introduction, Course Overview, Foundational Concepts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1: Introduction, Course Overview, Foundational 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Slide 3 provides more details.</a:t>
            </a:r>
            <a:endParaRPr lang="en-US" sz="1600" dirty="0"/>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2160774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79644</TotalTime>
  <Words>8067</Words>
  <Application>Microsoft Macintosh PowerPoint</Application>
  <PresentationFormat>On-screen Show (16:9)</PresentationFormat>
  <Paragraphs>845</Paragraphs>
  <Slides>85</Slides>
  <Notes>52</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85</vt:i4>
      </vt:variant>
    </vt:vector>
  </HeadingPairs>
  <TitlesOfParts>
    <vt:vector size="103" baseType="lpstr">
      <vt:lpstr>ＭＳ Ｐゴシック</vt:lpstr>
      <vt:lpstr>-apple-system</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Switch to Notebook</vt:lpstr>
      <vt:lpstr>Web Application Problem Statement</vt:lpstr>
      <vt:lpstr>Interactive/Operational</vt:lpstr>
      <vt:lpstr>Interactive Full Stack Application</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573</cp:revision>
  <cp:lastPrinted>2018-11-15T21:01:50Z</cp:lastPrinted>
  <dcterms:created xsi:type="dcterms:W3CDTF">2010-04-12T23:12:02Z</dcterms:created>
  <dcterms:modified xsi:type="dcterms:W3CDTF">2024-01-18T20:23:13Z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